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omic Sans MS" panose="030F0702030302020204" pitchFamily="66" charset="0"/>
      <p:regular r:id="rId28"/>
      <p:bold r:id="rId29"/>
      <p:italic r:id="rId30"/>
      <p:boldItalic r:id="rId31"/>
    </p:embeddedFont>
    <p:embeddedFont>
      <p:font typeface="Lato" panose="020B0604020202020204" charset="0"/>
      <p:regular r:id="rId32"/>
      <p:bold r:id="rId33"/>
      <p:italic r:id="rId34"/>
      <p:boldItalic r:id="rId35"/>
    </p:embeddedFont>
    <p:embeddedFont>
      <p:font typeface="Merriweather" panose="020B0604020202020204" charset="0"/>
      <p:regular r:id="rId36"/>
      <p:bold r:id="rId37"/>
      <p:italic r:id="rId38"/>
      <p:boldItalic r:id="rId39"/>
    </p:embeddedFont>
    <p:embeddedFont>
      <p:font typeface="Montserrat" panose="020B0604020202020204" charset="0"/>
      <p:regular r:id="rId40"/>
      <p:bold r:id="rId41"/>
      <p:italic r:id="rId42"/>
      <p:boldItalic r:id="rId43"/>
    </p:embeddedFont>
    <p:embeddedFont>
      <p:font typeface="Oswald" panose="020B0604020202020204" charset="0"/>
      <p:regular r:id="rId44"/>
      <p:bold r:id="rId45"/>
    </p:embeddedFont>
    <p:embeddedFont>
      <p:font typeface="Source Code Pro"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26ac1349f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26ac1349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b26ac1349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b26ac1349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26ac1349f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26ac1349f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26ac1349f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26ac1349f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26ac1349f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26ac1349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26ac1349f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26ac1349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26ac1349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26ac1349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26ac1349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b26ac1349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248ef790f_0_1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248ef790f_0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248ef790f_0_1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248ef790f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248ef790f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248ef790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b248ef790f_0_1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b248ef790f_0_1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b26ac1349f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b26ac1349f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26ac1349f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26ac1349f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26ac1349f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26ac1349f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26ac1349f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26ac1349f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248ef790f_0_1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248ef790f_0_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248ef790f_0_1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b248ef790f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9f78be7d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9f78be7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9f78be7d2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9f78be7d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248ef790f_0_1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248ef790f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26ac1349f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26ac1349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26ac1349f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26ac1349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26ac1349f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26ac1349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lask.palletsprojects.com/en/1.1.x/"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opensource.com/article/18/4/flask"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scipy.or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pypi.org/project/scip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hhrrrttt222111/fatigue-detector#installation"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hhrrrttt222111/fatigue-detector.gi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opencv-python-tutroals.readthedocs.io/en/latest/py_tutorials/py_tutorials.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ypi.org/project/dlib/"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dlib.ne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rosebr1/imutil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pypi.org/project/imuti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Fatigue-Detector</a:t>
            </a:r>
            <a:endParaRPr>
              <a:latin typeface="Merriweather"/>
              <a:ea typeface="Merriweather"/>
              <a:cs typeface="Merriweather"/>
              <a:sym typeface="Merriweathe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Oswald"/>
                <a:ea typeface="Oswald"/>
                <a:cs typeface="Oswald"/>
                <a:sym typeface="Oswald"/>
              </a:rPr>
              <a:t>A project by </a:t>
            </a:r>
            <a:r>
              <a:rPr lang="en" sz="1500" b="1" i="1">
                <a:latin typeface="Oswald"/>
                <a:ea typeface="Oswald"/>
                <a:cs typeface="Oswald"/>
                <a:sym typeface="Oswald"/>
              </a:rPr>
              <a:t>3xpl0its.axx</a:t>
            </a:r>
            <a:endParaRPr sz="1500" b="1" i="1">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flask</a:t>
            </a:r>
            <a:endParaRPr/>
          </a:p>
        </p:txBody>
      </p:sp>
      <p:sp>
        <p:nvSpPr>
          <p:cNvPr id="189" name="Google Shape;18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Flask is a popular Python web framework, meaning it is a third-party Python library used for developing web applications. Flask is an API of Python that allows us to build up web-applications. Flask's framework is more explicit than Django's framework and is also easier to learn because it has less base code to implement a simple web-Application.</a:t>
            </a:r>
            <a:endParaRPr>
              <a:latin typeface="Comic Sans MS"/>
              <a:ea typeface="Comic Sans MS"/>
              <a:cs typeface="Comic Sans MS"/>
              <a:sym typeface="Comic Sans MS"/>
            </a:endParaRPr>
          </a:p>
          <a:p>
            <a:pPr marL="0" lvl="0" indent="0" algn="l" rtl="0">
              <a:spcBef>
                <a:spcPts val="1600"/>
              </a:spcBef>
              <a:spcAft>
                <a:spcPts val="0"/>
              </a:spcAft>
              <a:buNone/>
            </a:pPr>
            <a:endParaRPr>
              <a:latin typeface="Comic Sans MS"/>
              <a:ea typeface="Comic Sans MS"/>
              <a:cs typeface="Comic Sans MS"/>
              <a:sym typeface="Comic Sans MS"/>
            </a:endParaRPr>
          </a:p>
          <a:p>
            <a:pPr marL="0" lvl="0" indent="0" algn="l" rtl="0">
              <a:spcBef>
                <a:spcPts val="1600"/>
              </a:spcBef>
              <a:spcAft>
                <a:spcPts val="0"/>
              </a:spcAft>
              <a:buNone/>
            </a:pPr>
            <a:r>
              <a:rPr lang="en" u="sng">
                <a:solidFill>
                  <a:schemeClr val="hlink"/>
                </a:solidFill>
                <a:latin typeface="Comic Sans MS"/>
                <a:ea typeface="Comic Sans MS"/>
                <a:cs typeface="Comic Sans MS"/>
                <a:sym typeface="Comic Sans MS"/>
                <a:hlinkClick r:id="rId3"/>
              </a:rPr>
              <a:t>https://flask.palletsprojects.com/en/1.1.x/</a:t>
            </a:r>
            <a:endParaRPr>
              <a:latin typeface="Comic Sans MS"/>
              <a:ea typeface="Comic Sans MS"/>
              <a:cs typeface="Comic Sans MS"/>
              <a:sym typeface="Comic Sans MS"/>
            </a:endParaRPr>
          </a:p>
          <a:p>
            <a:pPr marL="0" lvl="0" indent="0" algn="l" rtl="0">
              <a:spcBef>
                <a:spcPts val="1600"/>
              </a:spcBef>
              <a:spcAft>
                <a:spcPts val="0"/>
              </a:spcAft>
              <a:buNone/>
            </a:pPr>
            <a:r>
              <a:rPr lang="en" u="sng">
                <a:solidFill>
                  <a:schemeClr val="hlink"/>
                </a:solidFill>
                <a:latin typeface="Comic Sans MS"/>
                <a:ea typeface="Comic Sans MS"/>
                <a:cs typeface="Comic Sans MS"/>
                <a:sym typeface="Comic Sans MS"/>
                <a:hlinkClick r:id="rId4"/>
              </a:rPr>
              <a:t>https://opensource.com/article/18/4/flask</a:t>
            </a:r>
            <a:endParaRPr>
              <a:latin typeface="Comic Sans MS"/>
              <a:ea typeface="Comic Sans MS"/>
              <a:cs typeface="Comic Sans MS"/>
              <a:sym typeface="Comic Sans MS"/>
            </a:endParaRPr>
          </a:p>
          <a:p>
            <a:pPr marL="0" lvl="0" indent="0" algn="l" rtl="0">
              <a:spcBef>
                <a:spcPts val="1600"/>
              </a:spcBef>
              <a:spcAft>
                <a:spcPts val="1600"/>
              </a:spcAft>
              <a:buNone/>
            </a:pPr>
            <a:endParaRPr>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scipy</a:t>
            </a:r>
            <a:endParaRPr/>
          </a:p>
        </p:txBody>
      </p:sp>
      <p:sp>
        <p:nvSpPr>
          <p:cNvPr id="195" name="Google Shape;19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SciPy is a free and open-source Python library used for scientific computing and technical computing. SciPy contains modules for optimization, linear algebra, integration, interpolation, special functions, FFT, signal and image processing, ODE solvers and other tasks common in science and engineering.</a:t>
            </a:r>
            <a:endParaRPr>
              <a:latin typeface="Comic Sans MS"/>
              <a:ea typeface="Comic Sans MS"/>
              <a:cs typeface="Comic Sans MS"/>
              <a:sym typeface="Comic Sans MS"/>
            </a:endParaRPr>
          </a:p>
          <a:p>
            <a:pPr marL="0" lvl="0" indent="0" algn="l" rtl="0">
              <a:spcBef>
                <a:spcPts val="1600"/>
              </a:spcBef>
              <a:spcAft>
                <a:spcPts val="0"/>
              </a:spcAft>
              <a:buNone/>
            </a:pPr>
            <a:endParaRPr>
              <a:latin typeface="Comic Sans MS"/>
              <a:ea typeface="Comic Sans MS"/>
              <a:cs typeface="Comic Sans MS"/>
              <a:sym typeface="Comic Sans MS"/>
            </a:endParaRPr>
          </a:p>
          <a:p>
            <a:pPr marL="0" lvl="0" indent="0" algn="l" rtl="0">
              <a:spcBef>
                <a:spcPts val="1600"/>
              </a:spcBef>
              <a:spcAft>
                <a:spcPts val="0"/>
              </a:spcAft>
              <a:buNone/>
            </a:pPr>
            <a:r>
              <a:rPr lang="en" u="sng">
                <a:solidFill>
                  <a:schemeClr val="hlink"/>
                </a:solidFill>
                <a:latin typeface="Comic Sans MS"/>
                <a:ea typeface="Comic Sans MS"/>
                <a:cs typeface="Comic Sans MS"/>
                <a:sym typeface="Comic Sans MS"/>
                <a:hlinkClick r:id="rId3"/>
              </a:rPr>
              <a:t>https://www.scipy.org/</a:t>
            </a:r>
            <a:endParaRPr>
              <a:latin typeface="Comic Sans MS"/>
              <a:ea typeface="Comic Sans MS"/>
              <a:cs typeface="Comic Sans MS"/>
              <a:sym typeface="Comic Sans MS"/>
            </a:endParaRPr>
          </a:p>
          <a:p>
            <a:pPr marL="0" lvl="0" indent="0" algn="l" rtl="0">
              <a:spcBef>
                <a:spcPts val="1600"/>
              </a:spcBef>
              <a:spcAft>
                <a:spcPts val="0"/>
              </a:spcAft>
              <a:buNone/>
            </a:pPr>
            <a:r>
              <a:rPr lang="en" u="sng">
                <a:solidFill>
                  <a:schemeClr val="hlink"/>
                </a:solidFill>
                <a:latin typeface="Comic Sans MS"/>
                <a:ea typeface="Comic Sans MS"/>
                <a:cs typeface="Comic Sans MS"/>
                <a:sym typeface="Comic Sans MS"/>
                <a:hlinkClick r:id="rId4"/>
              </a:rPr>
              <a:t>https://pypi.org/project/scipy/</a:t>
            </a:r>
            <a:endParaRPr>
              <a:latin typeface="Comic Sans MS"/>
              <a:ea typeface="Comic Sans MS"/>
              <a:cs typeface="Comic Sans MS"/>
              <a:sym typeface="Comic Sans MS"/>
            </a:endParaRPr>
          </a:p>
          <a:p>
            <a:pPr marL="0" lvl="0" indent="0" algn="l" rtl="0">
              <a:spcBef>
                <a:spcPts val="1600"/>
              </a:spcBef>
              <a:spcAft>
                <a:spcPts val="1600"/>
              </a:spcAft>
              <a:buNone/>
            </a:pPr>
            <a:endParaRPr>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02" name="Google Shape;202;p24"/>
          <p:cNvSpPr txBox="1">
            <a:spLocks noGrp="1"/>
          </p:cNvSpPr>
          <p:nvPr>
            <p:ph type="title"/>
          </p:nvPr>
        </p:nvSpPr>
        <p:spPr>
          <a:xfrm>
            <a:off x="2636800" y="1977600"/>
            <a:ext cx="6321600" cy="11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SCREENSHOTS</a:t>
            </a:r>
            <a:endParaRPr sz="5200"/>
          </a:p>
          <a:p>
            <a:pPr marL="0" lvl="0" indent="0" algn="l" rtl="0">
              <a:spcBef>
                <a:spcPts val="0"/>
              </a:spcBef>
              <a:spcAft>
                <a:spcPts val="0"/>
              </a:spcAft>
              <a:buNone/>
            </a:pPr>
            <a:endParaRPr sz="5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9" name="Google Shape;209;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provide tips every time you visit us</a:t>
            </a:r>
            <a:endParaRPr/>
          </a:p>
        </p:txBody>
      </p:sp>
      <p:sp>
        <p:nvSpPr>
          <p:cNvPr id="215" name="Google Shape;215;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6" name="Google Shape;216;p26"/>
          <p:cNvPicPr preferRelativeResize="0"/>
          <p:nvPr/>
        </p:nvPicPr>
        <p:blipFill>
          <a:blip r:embed="rId3">
            <a:alphaModFix/>
          </a:blip>
          <a:stretch>
            <a:fillRect/>
          </a:stretch>
        </p:blipFill>
        <p:spPr>
          <a:xfrm>
            <a:off x="0" y="1696125"/>
            <a:ext cx="4339826" cy="2375800"/>
          </a:xfrm>
          <a:prstGeom prst="rect">
            <a:avLst/>
          </a:prstGeom>
          <a:noFill/>
          <a:ln>
            <a:noFill/>
          </a:ln>
        </p:spPr>
      </p:pic>
      <p:pic>
        <p:nvPicPr>
          <p:cNvPr id="217" name="Google Shape;217;p26"/>
          <p:cNvPicPr preferRelativeResize="0"/>
          <p:nvPr/>
        </p:nvPicPr>
        <p:blipFill>
          <a:blip r:embed="rId4">
            <a:alphaModFix/>
          </a:blip>
          <a:stretch>
            <a:fillRect/>
          </a:stretch>
        </p:blipFill>
        <p:spPr>
          <a:xfrm>
            <a:off x="4339825" y="2357450"/>
            <a:ext cx="4804176" cy="278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4" name="Google Shape;224;p27"/>
          <p:cNvPicPr preferRelativeResize="0"/>
          <p:nvPr/>
        </p:nvPicPr>
        <p:blipFill>
          <a:blip r:embed="rId3">
            <a:alphaModFix/>
          </a:blip>
          <a:stretch>
            <a:fillRect/>
          </a:stretch>
        </p:blipFill>
        <p:spPr>
          <a:xfrm>
            <a:off x="0" y="0"/>
            <a:ext cx="9144002" cy="520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7504800" y="0"/>
            <a:ext cx="1639200" cy="50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endParaRPr sz="1800" b="1"/>
          </a:p>
          <a:p>
            <a:pPr marL="0" lvl="0" indent="0" algn="l" rtl="0">
              <a:spcBef>
                <a:spcPts val="0"/>
              </a:spcBef>
              <a:spcAft>
                <a:spcPts val="0"/>
              </a:spcAft>
              <a:buNone/>
            </a:pPr>
            <a:r>
              <a:rPr lang="en" sz="1800" b="1"/>
              <a:t>Graph of EYE ASPECT RATIO (EAR)</a:t>
            </a:r>
            <a:endParaRPr sz="1800" b="1"/>
          </a:p>
        </p:txBody>
      </p:sp>
      <p:sp>
        <p:nvSpPr>
          <p:cNvPr id="230" name="Google Shape;230;p28"/>
          <p:cNvSpPr txBox="1">
            <a:spLocks noGrp="1"/>
          </p:cNvSpPr>
          <p:nvPr>
            <p:ph type="body" idx="1"/>
          </p:nvPr>
        </p:nvSpPr>
        <p:spPr>
          <a:xfrm>
            <a:off x="1533250" y="15354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1" name="Google Shape;231;p28"/>
          <p:cNvPicPr preferRelativeResize="0"/>
          <p:nvPr/>
        </p:nvPicPr>
        <p:blipFill>
          <a:blip r:embed="rId3">
            <a:alphaModFix/>
          </a:blip>
          <a:stretch>
            <a:fillRect/>
          </a:stretch>
        </p:blipFill>
        <p:spPr>
          <a:xfrm>
            <a:off x="0" y="0"/>
            <a:ext cx="731877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567925" y="2114700"/>
            <a:ext cx="3546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t>Report Generated at the end of the session</a:t>
            </a:r>
            <a:endParaRPr sz="2200" b="1"/>
          </a:p>
        </p:txBody>
      </p:sp>
      <p:pic>
        <p:nvPicPr>
          <p:cNvPr id="238" name="Google Shape;238;p29"/>
          <p:cNvPicPr preferRelativeResize="0"/>
          <p:nvPr/>
        </p:nvPicPr>
        <p:blipFill>
          <a:blip r:embed="rId3">
            <a:alphaModFix/>
          </a:blip>
          <a:stretch>
            <a:fillRect/>
          </a:stretch>
        </p:blipFill>
        <p:spPr>
          <a:xfrm>
            <a:off x="4217046" y="0"/>
            <a:ext cx="3833958"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2636800" y="1977600"/>
            <a:ext cx="6321600" cy="11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DEMONSTRATION</a:t>
            </a:r>
            <a:endParaRPr sz="5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Sleep tiredness being detected</a:t>
            </a:r>
            <a:endParaRPr sz="2500"/>
          </a:p>
        </p:txBody>
      </p:sp>
      <p:pic>
        <p:nvPicPr>
          <p:cNvPr id="249" name="Google Shape;249;p31"/>
          <p:cNvPicPr preferRelativeResize="0"/>
          <p:nvPr/>
        </p:nvPicPr>
        <p:blipFill>
          <a:blip r:embed="rId3">
            <a:alphaModFix/>
          </a:blip>
          <a:stretch>
            <a:fillRect/>
          </a:stretch>
        </p:blipFill>
        <p:spPr>
          <a:xfrm>
            <a:off x="2495475" y="1141275"/>
            <a:ext cx="5571525" cy="345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omic Sans MS"/>
                <a:ea typeface="Comic Sans MS"/>
                <a:cs typeface="Comic Sans MS"/>
                <a:sym typeface="Comic Sans MS"/>
              </a:rPr>
              <a:t>Drowsiness and tiredness during long online classes.</a:t>
            </a:r>
            <a:endParaRPr sz="16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p:nvPr/>
        </p:nvSpPr>
        <p:spPr>
          <a:xfrm>
            <a:off x="2550550" y="625350"/>
            <a:ext cx="30552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Lato"/>
                <a:ea typeface="Lato"/>
                <a:cs typeface="Lato"/>
                <a:sym typeface="Lato"/>
              </a:rPr>
              <a:t>Video Demo</a:t>
            </a:r>
            <a:endParaRPr sz="2800" b="1">
              <a:solidFill>
                <a:srgbClr val="FFFFFF"/>
              </a:solidFill>
              <a:latin typeface="Lato"/>
              <a:ea typeface="Lato"/>
              <a:cs typeface="Lato"/>
              <a:sym typeface="Lato"/>
            </a:endParaRPr>
          </a:p>
        </p:txBody>
      </p:sp>
      <p:pic>
        <p:nvPicPr>
          <p:cNvPr id="2" name="Fatigue Detector - Video - Google Chrome 2020-12-23 19-55-01_Trim">
            <a:hlinkClick r:id="" action="ppaction://media"/>
            <a:extLst>
              <a:ext uri="{FF2B5EF4-FFF2-40B4-BE49-F238E27FC236}">
                <a16:creationId xmlns:a16="http://schemas.microsoft.com/office/drawing/2014/main" id="{1230EC1E-D207-435F-A867-6EBB0A40D8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969" y="1242454"/>
            <a:ext cx="6531788" cy="3618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4136225" y="1977600"/>
            <a:ext cx="4822200" cy="11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Installation</a:t>
            </a:r>
            <a:endParaRPr sz="5200"/>
          </a:p>
          <a:p>
            <a:pPr marL="0" lvl="0" indent="0" algn="l" rtl="0">
              <a:spcBef>
                <a:spcPts val="0"/>
              </a:spcBef>
              <a:spcAft>
                <a:spcPts val="0"/>
              </a:spcAft>
              <a:buNone/>
            </a:pPr>
            <a:endParaRPr sz="5200"/>
          </a:p>
          <a:p>
            <a:pPr marL="0" lvl="0" indent="0" algn="l" rtl="0">
              <a:spcBef>
                <a:spcPts val="0"/>
              </a:spcBef>
              <a:spcAft>
                <a:spcPts val="0"/>
              </a:spcAft>
              <a:buNone/>
            </a:pPr>
            <a:endParaRPr sz="5200"/>
          </a:p>
        </p:txBody>
      </p:sp>
      <p:sp>
        <p:nvSpPr>
          <p:cNvPr id="261" name="Google Shape;261;p33"/>
          <p:cNvSpPr txBox="1"/>
          <p:nvPr/>
        </p:nvSpPr>
        <p:spPr>
          <a:xfrm>
            <a:off x="4264275" y="4318800"/>
            <a:ext cx="4822200" cy="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u="sng">
                <a:solidFill>
                  <a:schemeClr val="hlink"/>
                </a:solidFill>
                <a:hlinkClick r:id="rId3"/>
              </a:rPr>
              <a:t>https://github.com/hhhrrrttt222111/fatigue-detector#installation</a:t>
            </a:r>
            <a:endParaRPr i="1">
              <a:solidFill>
                <a:srgbClr val="9FC5E8"/>
              </a:solidFill>
            </a:endParaRPr>
          </a:p>
          <a:p>
            <a:pPr marL="0" lvl="0" indent="0" algn="l" rtl="0">
              <a:spcBef>
                <a:spcPts val="0"/>
              </a:spcBef>
              <a:spcAft>
                <a:spcPts val="0"/>
              </a:spcAft>
              <a:buNone/>
            </a:pPr>
            <a:endParaRPr i="1">
              <a:solidFill>
                <a:srgbClr val="9FC5E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Clone The Repo</a:t>
            </a:r>
            <a:endParaRPr/>
          </a:p>
        </p:txBody>
      </p:sp>
      <p:sp>
        <p:nvSpPr>
          <p:cNvPr id="267" name="Google Shape;267;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Source Code Pro"/>
              <a:ea typeface="Source Code Pro"/>
              <a:cs typeface="Source Code Pro"/>
              <a:sym typeface="Source Code Pro"/>
            </a:endParaRPr>
          </a:p>
          <a:p>
            <a:pPr marL="0" lvl="0" indent="0" algn="l" rtl="0">
              <a:spcBef>
                <a:spcPts val="1600"/>
              </a:spcBef>
              <a:spcAft>
                <a:spcPts val="0"/>
              </a:spcAft>
              <a:buNone/>
            </a:pP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git clone </a:t>
            </a:r>
            <a:r>
              <a:rPr lang="en" sz="1200" u="sng">
                <a:solidFill>
                  <a:schemeClr val="hlink"/>
                </a:solidFill>
                <a:latin typeface="Source Code Pro"/>
                <a:ea typeface="Source Code Pro"/>
                <a:cs typeface="Source Code Pro"/>
                <a:sym typeface="Source Code Pro"/>
                <a:hlinkClick r:id="rId3"/>
              </a:rPr>
              <a:t>https://github.com/hhhrrrttt222111/fatigue-detector.git</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cd fatigue-detector</a:t>
            </a:r>
            <a:endParaRPr sz="1200">
              <a:latin typeface="Source Code Pro"/>
              <a:ea typeface="Source Code Pro"/>
              <a:cs typeface="Source Code Pro"/>
              <a:sym typeface="Source Code Pro"/>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Installation for Windows</a:t>
            </a:r>
            <a:endParaRPr/>
          </a:p>
        </p:txBody>
      </p:sp>
      <p:sp>
        <p:nvSpPr>
          <p:cNvPr id="273" name="Google Shape;273;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Code Pro"/>
                <a:ea typeface="Source Code Pro"/>
                <a:cs typeface="Source Code Pro"/>
                <a:sym typeface="Source Code Pro"/>
              </a:rPr>
              <a:t>py -m pip install --upgrade pip</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py -m pip install --user virtualenv</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py -m venv env</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.\env\Scripts\activate</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py -m pip install -r requirements.txt</a:t>
            </a:r>
            <a:endParaRPr sz="1200">
              <a:latin typeface="Source Code Pro"/>
              <a:ea typeface="Source Code Pro"/>
              <a:cs typeface="Source Code Pro"/>
              <a:sym typeface="Source Code Pro"/>
            </a:endParaRPr>
          </a:p>
          <a:p>
            <a:pPr marL="0" lvl="0" indent="0" algn="l" rtl="0">
              <a:spcBef>
                <a:spcPts val="1600"/>
              </a:spcBef>
              <a:spcAft>
                <a:spcPts val="1600"/>
              </a:spcAft>
              <a:buNone/>
            </a:pP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Installation for MacOS &amp; Linux</a:t>
            </a:r>
            <a:endParaRPr sz="1200" b="1">
              <a:solidFill>
                <a:srgbClr val="C9D1D9"/>
              </a:solidFill>
              <a:highlight>
                <a:srgbClr val="0D1117"/>
              </a:highlight>
              <a:latin typeface="Arial"/>
              <a:ea typeface="Arial"/>
              <a:cs typeface="Arial"/>
              <a:sym typeface="Arial"/>
            </a:endParaRPr>
          </a:p>
          <a:p>
            <a:pPr marL="0" lvl="0" indent="0" algn="l" rtl="0">
              <a:spcBef>
                <a:spcPts val="0"/>
              </a:spcBef>
              <a:spcAft>
                <a:spcPts val="0"/>
              </a:spcAft>
              <a:buNone/>
            </a:pPr>
            <a:endParaRPr/>
          </a:p>
        </p:txBody>
      </p:sp>
      <p:sp>
        <p:nvSpPr>
          <p:cNvPr id="279" name="Google Shape;279;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Code Pro"/>
                <a:ea typeface="Source Code Pro"/>
                <a:cs typeface="Source Code Pro"/>
                <a:sym typeface="Source Code Pro"/>
              </a:rPr>
              <a:t>python3 -m pip install --user --upgrade pip</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python3 -m pip install --user virtualenv</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python3 -m venv env</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source env/bin/activate</a:t>
            </a:r>
            <a:endParaRPr sz="1200">
              <a:latin typeface="Source Code Pro"/>
              <a:ea typeface="Source Code Pro"/>
              <a:cs typeface="Source Code Pro"/>
              <a:sym typeface="Source Code Pro"/>
            </a:endParaRPr>
          </a:p>
          <a:p>
            <a:pPr marL="0" lvl="0" indent="0" algn="l" rtl="0">
              <a:spcBef>
                <a:spcPts val="1600"/>
              </a:spcBef>
              <a:spcAft>
                <a:spcPts val="0"/>
              </a:spcAft>
              <a:buNone/>
            </a:pPr>
            <a:r>
              <a:rPr lang="en" sz="1200">
                <a:latin typeface="Source Code Pro"/>
                <a:ea typeface="Source Code Pro"/>
                <a:cs typeface="Source Code Pro"/>
                <a:sym typeface="Source Code Pro"/>
              </a:rPr>
              <a:t>pip install -r requirements.txt</a:t>
            </a:r>
            <a:endParaRPr sz="1200">
              <a:latin typeface="Source Code Pro"/>
              <a:ea typeface="Source Code Pro"/>
              <a:cs typeface="Source Code Pro"/>
              <a:sym typeface="Source Code Pro"/>
            </a:endParaRPr>
          </a:p>
          <a:p>
            <a:pPr marL="0" lvl="0" indent="0" algn="l" rtl="0">
              <a:spcBef>
                <a:spcPts val="1600"/>
              </a:spcBef>
              <a:spcAft>
                <a:spcPts val="1600"/>
              </a:spcAft>
              <a:buNone/>
            </a:pPr>
            <a:endParaRPr sz="1200">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7"/>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Comic Sans MS"/>
                <a:ea typeface="Comic Sans MS"/>
                <a:cs typeface="Comic Sans MS"/>
                <a:sym typeface="Comic Sans MS"/>
              </a:rPr>
              <a:t>The long duration of online classes has a bad effect on students both physically and mentally .  So, we created a website that detects fatigue and drowsiness in the students along with other features.</a:t>
            </a:r>
            <a:endParaRPr sz="16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DESCRIPTION</a:t>
            </a:r>
            <a:endParaRPr/>
          </a:p>
        </p:txBody>
      </p:sp>
      <p:sp>
        <p:nvSpPr>
          <p:cNvPr id="153" name="Google Shape;153;p16"/>
          <p:cNvSpPr txBox="1">
            <a:spLocks noGrp="1"/>
          </p:cNvSpPr>
          <p:nvPr>
            <p:ph type="body" idx="1"/>
          </p:nvPr>
        </p:nvSpPr>
        <p:spPr>
          <a:xfrm>
            <a:off x="1297500" y="1064875"/>
            <a:ext cx="7038900" cy="3414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400"/>
              <a:t>Our team presents Fatigue-detector, mainly developed keeping in mind the present trend of online classes. </a:t>
            </a:r>
            <a:endParaRPr sz="1400"/>
          </a:p>
          <a:p>
            <a:pPr marL="0" lvl="0" indent="0" algn="l" rtl="0">
              <a:spcBef>
                <a:spcPts val="0"/>
              </a:spcBef>
              <a:spcAft>
                <a:spcPts val="0"/>
              </a:spcAft>
              <a:buNone/>
            </a:pPr>
            <a:r>
              <a:rPr lang="en" sz="1400"/>
              <a:t> Due to this pandemic all of us are spending a lot of time on our Computers and phones to attend our classes. Apart from this we also spend a lot of time watching tv shows, movies etc.In such a situation it is natural that students would get stressed and tired.Our project is aimed at solving this issue.</a:t>
            </a:r>
            <a:endParaRPr sz="1400"/>
          </a:p>
          <a:p>
            <a:pPr marL="0" lvl="0" indent="0" algn="l" rtl="0">
              <a:spcBef>
                <a:spcPts val="1600"/>
              </a:spcBef>
              <a:spcAft>
                <a:spcPts val="0"/>
              </a:spcAft>
              <a:buNone/>
            </a:pPr>
            <a:r>
              <a:rPr lang="en" sz="1400"/>
              <a:t>Our app would help students stay awake during online classes by monitoring their eye movements. It would trigger an alarm incase the student accidently dozes off during online classes. It would also remind us to have sufficient intake of water from time to time. Moreover there is an additional feature which would give students daily tips on how to maintain their health and stay active during online classes.</a:t>
            </a:r>
            <a:endParaRPr sz="1400"/>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FUNCTIONALITY</a:t>
            </a:r>
            <a:endParaRPr/>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SzPts val="2200"/>
              <a:buChar char="●"/>
            </a:pPr>
            <a:r>
              <a:rPr lang="en" sz="2200"/>
              <a:t>Yawn detection</a:t>
            </a:r>
            <a:endParaRPr sz="2200"/>
          </a:p>
          <a:p>
            <a:pPr marL="457200" lvl="0" indent="-368300" algn="l" rtl="0">
              <a:lnSpc>
                <a:spcPct val="150000"/>
              </a:lnSpc>
              <a:spcBef>
                <a:spcPts val="0"/>
              </a:spcBef>
              <a:spcAft>
                <a:spcPts val="0"/>
              </a:spcAft>
              <a:buSzPts val="2200"/>
              <a:buChar char="●"/>
            </a:pPr>
            <a:r>
              <a:rPr lang="en" sz="2200"/>
              <a:t>Blink detection</a:t>
            </a:r>
            <a:endParaRPr sz="2200"/>
          </a:p>
          <a:p>
            <a:pPr marL="457200" lvl="0" indent="-368300" algn="l" rtl="0">
              <a:lnSpc>
                <a:spcPct val="150000"/>
              </a:lnSpc>
              <a:spcBef>
                <a:spcPts val="0"/>
              </a:spcBef>
              <a:spcAft>
                <a:spcPts val="0"/>
              </a:spcAft>
              <a:buSzPts val="2200"/>
              <a:buChar char="●"/>
            </a:pPr>
            <a:r>
              <a:rPr lang="en" sz="2200"/>
              <a:t>Fatigue detection</a:t>
            </a:r>
            <a:endParaRPr sz="2200"/>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USED</a:t>
            </a:r>
            <a:endParaRPr/>
          </a:p>
        </p:txBody>
      </p:sp>
      <p:sp>
        <p:nvSpPr>
          <p:cNvPr id="165" name="Google Shape;16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Opencv</a:t>
            </a:r>
            <a:endParaRPr sz="2200"/>
          </a:p>
          <a:p>
            <a:pPr marL="457200" lvl="0" indent="-368300" algn="l" rtl="0">
              <a:spcBef>
                <a:spcPts val="0"/>
              </a:spcBef>
              <a:spcAft>
                <a:spcPts val="0"/>
              </a:spcAft>
              <a:buSzPts val="2200"/>
              <a:buChar char="●"/>
            </a:pPr>
            <a:r>
              <a:rPr lang="en" sz="2200"/>
              <a:t>dlib</a:t>
            </a:r>
            <a:endParaRPr sz="2200"/>
          </a:p>
          <a:p>
            <a:pPr marL="457200" lvl="0" indent="-368300" algn="l" rtl="0">
              <a:spcBef>
                <a:spcPts val="0"/>
              </a:spcBef>
              <a:spcAft>
                <a:spcPts val="0"/>
              </a:spcAft>
              <a:buSzPts val="2200"/>
              <a:buChar char="●"/>
            </a:pPr>
            <a:r>
              <a:rPr lang="en" sz="2200"/>
              <a:t>imutils</a:t>
            </a:r>
            <a:endParaRPr sz="2200"/>
          </a:p>
          <a:p>
            <a:pPr marL="457200" lvl="0" indent="-368300" algn="l" rtl="0">
              <a:spcBef>
                <a:spcPts val="0"/>
              </a:spcBef>
              <a:spcAft>
                <a:spcPts val="0"/>
              </a:spcAft>
              <a:buSzPts val="2200"/>
              <a:buChar char="●"/>
            </a:pPr>
            <a:r>
              <a:rPr lang="en" sz="2200"/>
              <a:t>flask</a:t>
            </a:r>
            <a:endParaRPr sz="2200"/>
          </a:p>
          <a:p>
            <a:pPr marL="457200" lvl="0" indent="-368300" algn="l" rtl="0">
              <a:spcBef>
                <a:spcPts val="0"/>
              </a:spcBef>
              <a:spcAft>
                <a:spcPts val="0"/>
              </a:spcAft>
              <a:buSzPts val="2200"/>
              <a:buChar char="●"/>
            </a:pPr>
            <a:r>
              <a:rPr lang="en" sz="2200"/>
              <a:t>scipy</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OpenCV</a:t>
            </a:r>
            <a:endParaRPr/>
          </a:p>
        </p:txBody>
      </p:sp>
      <p:sp>
        <p:nvSpPr>
          <p:cNvPr id="171" name="Google Shape;17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omic Sans MS"/>
                <a:ea typeface="Comic Sans MS"/>
                <a:cs typeface="Comic Sans MS"/>
                <a:sym typeface="Comic Sans MS"/>
              </a:rPr>
              <a:t>OpenCV is a cross-platform library using which we can develop real-time computer vision applications. It mainly focuses on image processing, video capture and analysis including features like face detection and object detection.</a:t>
            </a:r>
            <a:endParaRPr sz="1400">
              <a:latin typeface="Comic Sans MS"/>
              <a:ea typeface="Comic Sans MS"/>
              <a:cs typeface="Comic Sans MS"/>
              <a:sym typeface="Comic Sans MS"/>
            </a:endParaRPr>
          </a:p>
          <a:p>
            <a:pPr marL="0" lvl="0" indent="0" algn="l" rtl="0">
              <a:spcBef>
                <a:spcPts val="1600"/>
              </a:spcBef>
              <a:spcAft>
                <a:spcPts val="0"/>
              </a:spcAft>
              <a:buNone/>
            </a:pPr>
            <a:endParaRPr sz="1400">
              <a:latin typeface="Comic Sans MS"/>
              <a:ea typeface="Comic Sans MS"/>
              <a:cs typeface="Comic Sans MS"/>
              <a:sym typeface="Comic Sans MS"/>
            </a:endParaRPr>
          </a:p>
          <a:p>
            <a:pPr marL="0" lvl="0" indent="0" algn="l" rtl="0">
              <a:spcBef>
                <a:spcPts val="1600"/>
              </a:spcBef>
              <a:spcAft>
                <a:spcPts val="0"/>
              </a:spcAft>
              <a:buNone/>
            </a:pPr>
            <a:r>
              <a:rPr lang="en" sz="1400" u="sng">
                <a:solidFill>
                  <a:schemeClr val="hlink"/>
                </a:solidFill>
                <a:latin typeface="Comic Sans MS"/>
                <a:ea typeface="Comic Sans MS"/>
                <a:cs typeface="Comic Sans MS"/>
                <a:sym typeface="Comic Sans MS"/>
                <a:hlinkClick r:id="rId3"/>
              </a:rPr>
              <a:t>https://opencv.org/</a:t>
            </a:r>
            <a:endParaRPr sz="1400">
              <a:latin typeface="Comic Sans MS"/>
              <a:ea typeface="Comic Sans MS"/>
              <a:cs typeface="Comic Sans MS"/>
              <a:sym typeface="Comic Sans MS"/>
            </a:endParaRPr>
          </a:p>
          <a:p>
            <a:pPr marL="0" lvl="0" indent="0" algn="l" rtl="0">
              <a:spcBef>
                <a:spcPts val="1600"/>
              </a:spcBef>
              <a:spcAft>
                <a:spcPts val="0"/>
              </a:spcAft>
              <a:buNone/>
            </a:pPr>
            <a:r>
              <a:rPr lang="en" sz="1400" u="sng">
                <a:solidFill>
                  <a:schemeClr val="hlink"/>
                </a:solidFill>
                <a:latin typeface="Comic Sans MS"/>
                <a:ea typeface="Comic Sans MS"/>
                <a:cs typeface="Comic Sans MS"/>
                <a:sym typeface="Comic Sans MS"/>
                <a:hlinkClick r:id="rId4"/>
              </a:rPr>
              <a:t>https://opencv-python-tutroals.readthedocs.io/en/latest/py_tutorials/py_tutorials.html</a:t>
            </a:r>
            <a:endParaRPr sz="1400">
              <a:latin typeface="Comic Sans MS"/>
              <a:ea typeface="Comic Sans MS"/>
              <a:cs typeface="Comic Sans MS"/>
              <a:sym typeface="Comic Sans MS"/>
            </a:endParaRPr>
          </a:p>
          <a:p>
            <a:pPr marL="0" lvl="0" indent="0" algn="l" rtl="0">
              <a:spcBef>
                <a:spcPts val="1600"/>
              </a:spcBef>
              <a:spcAft>
                <a:spcPts val="1600"/>
              </a:spcAft>
              <a:buNone/>
            </a:pPr>
            <a:endParaRPr sz="14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dlib</a:t>
            </a:r>
            <a:endParaRPr/>
          </a:p>
        </p:txBody>
      </p:sp>
      <p:sp>
        <p:nvSpPr>
          <p:cNvPr id="177" name="Google Shape;17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Dlib is a modern C++ toolkit containing machine learning algorithms and tools for creating complex software in C++ to solve real world problems. It is used in both industry and academia in a wide range of domains including robotics, embedded devices, mobile phones, and large high performance computing environments.</a:t>
            </a:r>
            <a:endParaRPr>
              <a:latin typeface="Comic Sans MS"/>
              <a:ea typeface="Comic Sans MS"/>
              <a:cs typeface="Comic Sans MS"/>
              <a:sym typeface="Comic Sans MS"/>
            </a:endParaRPr>
          </a:p>
          <a:p>
            <a:pPr marL="0" lvl="0" indent="0" algn="l" rtl="0">
              <a:spcBef>
                <a:spcPts val="1600"/>
              </a:spcBef>
              <a:spcAft>
                <a:spcPts val="0"/>
              </a:spcAft>
              <a:buNone/>
            </a:pPr>
            <a:endParaRPr>
              <a:latin typeface="Comic Sans MS"/>
              <a:ea typeface="Comic Sans MS"/>
              <a:cs typeface="Comic Sans MS"/>
              <a:sym typeface="Comic Sans MS"/>
            </a:endParaRPr>
          </a:p>
          <a:p>
            <a:pPr marL="0" lvl="0" indent="0" algn="l" rtl="0">
              <a:spcBef>
                <a:spcPts val="1600"/>
              </a:spcBef>
              <a:spcAft>
                <a:spcPts val="0"/>
              </a:spcAft>
              <a:buNone/>
            </a:pPr>
            <a:r>
              <a:rPr lang="en" u="sng">
                <a:solidFill>
                  <a:schemeClr val="hlink"/>
                </a:solidFill>
                <a:latin typeface="Comic Sans MS"/>
                <a:ea typeface="Comic Sans MS"/>
                <a:cs typeface="Comic Sans MS"/>
                <a:sym typeface="Comic Sans MS"/>
                <a:hlinkClick r:id="rId3"/>
              </a:rPr>
              <a:t>https://pypi.org/project/dlib/</a:t>
            </a:r>
            <a:endParaRPr>
              <a:latin typeface="Comic Sans MS"/>
              <a:ea typeface="Comic Sans MS"/>
              <a:cs typeface="Comic Sans MS"/>
              <a:sym typeface="Comic Sans MS"/>
            </a:endParaRPr>
          </a:p>
          <a:p>
            <a:pPr marL="0" lvl="0" indent="0" algn="l" rtl="0">
              <a:spcBef>
                <a:spcPts val="1600"/>
              </a:spcBef>
              <a:spcAft>
                <a:spcPts val="0"/>
              </a:spcAft>
              <a:buNone/>
            </a:pPr>
            <a:r>
              <a:rPr lang="en" u="sng">
                <a:solidFill>
                  <a:schemeClr val="hlink"/>
                </a:solidFill>
                <a:latin typeface="Comic Sans MS"/>
                <a:ea typeface="Comic Sans MS"/>
                <a:cs typeface="Comic Sans MS"/>
                <a:sym typeface="Comic Sans MS"/>
                <a:hlinkClick r:id="rId4"/>
              </a:rPr>
              <a:t>http://dlib.net/</a:t>
            </a:r>
            <a:endParaRPr>
              <a:latin typeface="Comic Sans MS"/>
              <a:ea typeface="Comic Sans MS"/>
              <a:cs typeface="Comic Sans MS"/>
              <a:sym typeface="Comic Sans MS"/>
            </a:endParaRPr>
          </a:p>
          <a:p>
            <a:pPr marL="0" lvl="0" indent="0" algn="l" rtl="0">
              <a:spcBef>
                <a:spcPts val="1600"/>
              </a:spcBef>
              <a:spcAft>
                <a:spcPts val="1600"/>
              </a:spcAft>
              <a:buNone/>
            </a:pPr>
            <a:endParaRPr>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imutils</a:t>
            </a:r>
            <a:endParaRPr/>
          </a:p>
        </p:txBody>
      </p:sp>
      <p:sp>
        <p:nvSpPr>
          <p:cNvPr id="183" name="Google Shape;18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Comic Sans MS"/>
                <a:ea typeface="Comic Sans MS"/>
                <a:cs typeface="Comic Sans MS"/>
                <a:sym typeface="Comic Sans MS"/>
              </a:rPr>
              <a:t>Imutils are a series of convenience functions to make basic image processing functions such as translation, rotation, resizing, skeletonization, and displaying Matplotlib images easier with OpenCV and both Python 2.7 and Python 3.</a:t>
            </a:r>
            <a:endParaRPr sz="1400">
              <a:latin typeface="Comic Sans MS"/>
              <a:ea typeface="Comic Sans MS"/>
              <a:cs typeface="Comic Sans MS"/>
              <a:sym typeface="Comic Sans MS"/>
            </a:endParaRPr>
          </a:p>
          <a:p>
            <a:pPr marL="0" lvl="0" indent="0" algn="l" rtl="0">
              <a:spcBef>
                <a:spcPts val="1600"/>
              </a:spcBef>
              <a:spcAft>
                <a:spcPts val="0"/>
              </a:spcAft>
              <a:buNone/>
            </a:pPr>
            <a:endParaRPr sz="1400">
              <a:latin typeface="Comic Sans MS"/>
              <a:ea typeface="Comic Sans MS"/>
              <a:cs typeface="Comic Sans MS"/>
              <a:sym typeface="Comic Sans MS"/>
            </a:endParaRPr>
          </a:p>
          <a:p>
            <a:pPr marL="0" lvl="0" indent="0" algn="l" rtl="0">
              <a:spcBef>
                <a:spcPts val="1600"/>
              </a:spcBef>
              <a:spcAft>
                <a:spcPts val="0"/>
              </a:spcAft>
              <a:buNone/>
            </a:pPr>
            <a:r>
              <a:rPr lang="en" sz="1400" u="sng">
                <a:solidFill>
                  <a:schemeClr val="hlink"/>
                </a:solidFill>
                <a:latin typeface="Comic Sans MS"/>
                <a:ea typeface="Comic Sans MS"/>
                <a:cs typeface="Comic Sans MS"/>
                <a:sym typeface="Comic Sans MS"/>
                <a:hlinkClick r:id="rId3"/>
              </a:rPr>
              <a:t>https://github.com/jrosebr1/imutils</a:t>
            </a:r>
            <a:endParaRPr sz="1400">
              <a:latin typeface="Comic Sans MS"/>
              <a:ea typeface="Comic Sans MS"/>
              <a:cs typeface="Comic Sans MS"/>
              <a:sym typeface="Comic Sans MS"/>
            </a:endParaRPr>
          </a:p>
          <a:p>
            <a:pPr marL="0" lvl="0" indent="0" algn="l" rtl="0">
              <a:spcBef>
                <a:spcPts val="1600"/>
              </a:spcBef>
              <a:spcAft>
                <a:spcPts val="0"/>
              </a:spcAft>
              <a:buNone/>
            </a:pPr>
            <a:r>
              <a:rPr lang="en" sz="1400" u="sng">
                <a:solidFill>
                  <a:schemeClr val="hlink"/>
                </a:solidFill>
                <a:latin typeface="Comic Sans MS"/>
                <a:ea typeface="Comic Sans MS"/>
                <a:cs typeface="Comic Sans MS"/>
                <a:sym typeface="Comic Sans MS"/>
                <a:hlinkClick r:id="rId4"/>
              </a:rPr>
              <a:t>https://pypi.org/project/imutils/</a:t>
            </a:r>
            <a:endParaRPr sz="1400">
              <a:latin typeface="Comic Sans MS"/>
              <a:ea typeface="Comic Sans MS"/>
              <a:cs typeface="Comic Sans MS"/>
              <a:sym typeface="Comic Sans MS"/>
            </a:endParaRPr>
          </a:p>
          <a:p>
            <a:pPr marL="0" lvl="0" indent="0" algn="l" rtl="0">
              <a:spcBef>
                <a:spcPts val="1600"/>
              </a:spcBef>
              <a:spcAft>
                <a:spcPts val="1600"/>
              </a:spcAft>
              <a:buNone/>
            </a:pPr>
            <a:endParaRPr sz="1400">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716</Words>
  <Application>Microsoft Office PowerPoint</Application>
  <PresentationFormat>On-screen Show (16:9)</PresentationFormat>
  <Paragraphs>77</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Source Code Pro</vt:lpstr>
      <vt:lpstr>Merriweather</vt:lpstr>
      <vt:lpstr>Comic Sans MS</vt:lpstr>
      <vt:lpstr>Arial</vt:lpstr>
      <vt:lpstr>Lato</vt:lpstr>
      <vt:lpstr>Montserrat</vt:lpstr>
      <vt:lpstr>Oswald</vt:lpstr>
      <vt:lpstr>Focus</vt:lpstr>
      <vt:lpstr>Fatigue-Detector</vt:lpstr>
      <vt:lpstr>PROBLEM STATEMENT</vt:lpstr>
      <vt:lpstr>SOLUTION</vt:lpstr>
      <vt:lpstr>DESCRIPTION</vt:lpstr>
      <vt:lpstr>FUNCTIONALITY</vt:lpstr>
      <vt:lpstr>TECHNOLOGIES USED</vt:lpstr>
      <vt:lpstr>OpenCV</vt:lpstr>
      <vt:lpstr>dlib</vt:lpstr>
      <vt:lpstr>imutils</vt:lpstr>
      <vt:lpstr>flask</vt:lpstr>
      <vt:lpstr>scipy</vt:lpstr>
      <vt:lpstr>PowerPoint Presentation</vt:lpstr>
      <vt:lpstr>PowerPoint Presentation</vt:lpstr>
      <vt:lpstr>We provide tips every time you visit us</vt:lpstr>
      <vt:lpstr>PowerPoint Presentation</vt:lpstr>
      <vt:lpstr>      Graph of EYE ASPECT RATIO (EAR)</vt:lpstr>
      <vt:lpstr>Report Generated at the end of the session</vt:lpstr>
      <vt:lpstr>DEMONSTRATION</vt:lpstr>
      <vt:lpstr>Sleep tiredness being detected</vt:lpstr>
      <vt:lpstr>PowerPoint Presentation</vt:lpstr>
      <vt:lpstr>Installation  </vt:lpstr>
      <vt:lpstr>Clone The Repo</vt:lpstr>
      <vt:lpstr>Installation for Windows</vt:lpstr>
      <vt:lpstr>Installation for MacOS &amp; Linux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Fatigue-Detector</dc:title>
  <cp:lastModifiedBy>Joel Joshua</cp:lastModifiedBy>
  <cp:revision>2</cp:revision>
  <dcterms:modified xsi:type="dcterms:W3CDTF">2020-12-24T05:58:48Z</dcterms:modified>
</cp:coreProperties>
</file>